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6"/>
  </p:notesMasterIdLst>
  <p:sldIdLst>
    <p:sldId id="256" r:id="rId2"/>
    <p:sldId id="257" r:id="rId3"/>
    <p:sldId id="258" r:id="rId4"/>
    <p:sldId id="259" r:id="rId5"/>
    <p:sldId id="265" r:id="rId6"/>
    <p:sldId id="260" r:id="rId7"/>
    <p:sldId id="261" r:id="rId8"/>
    <p:sldId id="264" r:id="rId9"/>
    <p:sldId id="262" r:id="rId10"/>
    <p:sldId id="263"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776" autoAdjust="0"/>
  </p:normalViewPr>
  <p:slideViewPr>
    <p:cSldViewPr>
      <p:cViewPr>
        <p:scale>
          <a:sx n="70" d="100"/>
          <a:sy n="70" d="100"/>
        </p:scale>
        <p:origin x="516" y="-6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717A3E-E7D2-43F9-A65B-8BA179A761B8}" type="datetimeFigureOut">
              <a:rPr lang="en-US" smtClean="0"/>
              <a:t>7/6/2014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54E3F9-9160-4F43-A907-7461E5CEB57F}" type="slidenum">
              <a:rPr lang="en-US" smtClean="0"/>
              <a:t>‹#›</a:t>
            </a:fld>
            <a:endParaRPr lang="en-US"/>
          </a:p>
        </p:txBody>
      </p:sp>
    </p:spTree>
    <p:extLst>
      <p:ext uri="{BB962C8B-B14F-4D97-AF65-F5344CB8AC3E}">
        <p14:creationId xmlns:p14="http://schemas.microsoft.com/office/powerpoint/2010/main" val="1851573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we all know, the economy is falling with inadequate funds, and health care establishments are up against some hard decisions in regards to interchange or modernize old sections, structures or the entire facility.  There are requirement for improving working proficiency, facility path to restructuring, database development, improved knowledge, better equipment, competition for patients, and enhanced financial earnings, that are quite perplexing.  In order for an establishments to create such a compound resolution there must be a new plan or renovation to take place.  In order to plan such a renovation a planning process should take place.  That planning process should include: accurately quantify the real clinical needs; identify a diversity of sustainable planning options; accurately price the hard, soft and hidden costs of the options; analyze the trade-offs of cost, disruption, image and the value of "new"; and calculate a tangible return on investment (Mead, 2014).  There are seven essentials that are vibrant to accomplishment, and they are known as: zoning and operations, orientation and circulation, growth and adaptability, patient and family focus, sustainability, market share and cost.     </a:t>
            </a:r>
          </a:p>
          <a:p>
            <a:endParaRPr lang="en-US" dirty="0"/>
          </a:p>
        </p:txBody>
      </p:sp>
      <p:sp>
        <p:nvSpPr>
          <p:cNvPr id="4" name="Slide Number Placeholder 3"/>
          <p:cNvSpPr>
            <a:spLocks noGrp="1"/>
          </p:cNvSpPr>
          <p:nvPr>
            <p:ph type="sldNum" sz="quarter" idx="10"/>
          </p:nvPr>
        </p:nvSpPr>
        <p:spPr/>
        <p:txBody>
          <a:bodyPr/>
          <a:lstStyle/>
          <a:p>
            <a:fld id="{5454E3F9-9160-4F43-A907-7461E5CEB57F}" type="slidenum">
              <a:rPr lang="en-US" smtClean="0"/>
              <a:t>9</a:t>
            </a:fld>
            <a:endParaRPr lang="en-US"/>
          </a:p>
        </p:txBody>
      </p:sp>
    </p:spTree>
    <p:extLst>
      <p:ext uri="{BB962C8B-B14F-4D97-AF65-F5344CB8AC3E}">
        <p14:creationId xmlns:p14="http://schemas.microsoft.com/office/powerpoint/2010/main" val="491309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order to have successful growth and development, it is significant to set goals as a means of for evaluating planning options.  There are seven elements of health are vital to success.  They are known as zoning and operations, orientation and circulation, growth and adaptability, patient and family focused, sustainability, market share, and cost.  When a goal has been established, then there are numerous of choices for property development that should be created.  Surrounding substance can be established to evaluate all the dynamics.  In the end, though, cost often becomes the crucial factor in determining the right solution (Mead, 2010).  The way out essential will be financially reasonable for it to help the establishment.</a:t>
            </a:r>
          </a:p>
          <a:p>
            <a:endParaRPr lang="en-US" dirty="0"/>
          </a:p>
        </p:txBody>
      </p:sp>
      <p:sp>
        <p:nvSpPr>
          <p:cNvPr id="4" name="Slide Number Placeholder 3"/>
          <p:cNvSpPr>
            <a:spLocks noGrp="1"/>
          </p:cNvSpPr>
          <p:nvPr>
            <p:ph type="sldNum" sz="quarter" idx="10"/>
          </p:nvPr>
        </p:nvSpPr>
        <p:spPr/>
        <p:txBody>
          <a:bodyPr/>
          <a:lstStyle/>
          <a:p>
            <a:fld id="{5454E3F9-9160-4F43-A907-7461E5CEB57F}" type="slidenum">
              <a:rPr lang="en-US" smtClean="0"/>
              <a:t>10</a:t>
            </a:fld>
            <a:endParaRPr lang="en-US"/>
          </a:p>
        </p:txBody>
      </p:sp>
    </p:spTree>
    <p:extLst>
      <p:ext uri="{BB962C8B-B14F-4D97-AF65-F5344CB8AC3E}">
        <p14:creationId xmlns:p14="http://schemas.microsoft.com/office/powerpoint/2010/main" val="25473623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8ACF12D7-2F45-4D35-A234-89981E516B7B}" type="datetimeFigureOut">
              <a:rPr lang="en-US" smtClean="0"/>
              <a:t>7/6/2014</a:t>
            </a:fld>
            <a:endParaRPr lang="en-US"/>
          </a:p>
        </p:txBody>
      </p:sp>
      <p:sp>
        <p:nvSpPr>
          <p:cNvPr id="20" name="Slide Number Placeholder 19"/>
          <p:cNvSpPr>
            <a:spLocks noGrp="1"/>
          </p:cNvSpPr>
          <p:nvPr>
            <p:ph type="sldNum" sz="quarter" idx="11"/>
          </p:nvPr>
        </p:nvSpPr>
        <p:spPr>
          <a:xfrm>
            <a:off x="7924800" y="6610350"/>
            <a:ext cx="1198880" cy="228600"/>
          </a:xfrm>
        </p:spPr>
        <p:txBody>
          <a:bodyPr/>
          <a:lstStyle/>
          <a:p>
            <a:fld id="{35C58FF7-C24A-47B9-A209-D0C5392131D3}" type="slidenum">
              <a:rPr lang="en-US" smtClean="0"/>
              <a:t>‹#›</a:t>
            </a:fld>
            <a:endParaRPr lang="en-US"/>
          </a:p>
        </p:txBody>
      </p:sp>
      <p:sp>
        <p:nvSpPr>
          <p:cNvPr id="21" name="Footer Placeholder 20"/>
          <p:cNvSpPr>
            <a:spLocks noGrp="1"/>
          </p:cNvSpPr>
          <p:nvPr>
            <p:ph type="ftr" sz="quarter" idx="12"/>
          </p:nvPr>
        </p:nvSpPr>
        <p:spPr>
          <a:xfrm>
            <a:off x="457200" y="6611112"/>
            <a:ext cx="5600700" cy="228600"/>
          </a:xfrm>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8ACF12D7-2F45-4D35-A234-89981E516B7B}" type="datetimeFigureOut">
              <a:rPr lang="en-US" smtClean="0"/>
              <a:t>7/6/2014</a:t>
            </a:fld>
            <a:endParaRPr lang="en-US"/>
          </a:p>
        </p:txBody>
      </p:sp>
      <p:sp>
        <p:nvSpPr>
          <p:cNvPr id="23" name="Slide Number Placeholder 22"/>
          <p:cNvSpPr>
            <a:spLocks noGrp="1"/>
          </p:cNvSpPr>
          <p:nvPr>
            <p:ph type="sldNum" sz="quarter" idx="11"/>
          </p:nvPr>
        </p:nvSpPr>
        <p:spPr/>
        <p:txBody>
          <a:bodyPr/>
          <a:lstStyle/>
          <a:p>
            <a:fld id="{35C58FF7-C24A-47B9-A209-D0C5392131D3}"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8ACF12D7-2F45-4D35-A234-89981E516B7B}" type="datetimeFigureOut">
              <a:rPr lang="en-US" smtClean="0"/>
              <a:t>7/6/2014</a:t>
            </a:fld>
            <a:endParaRPr lang="en-US"/>
          </a:p>
        </p:txBody>
      </p:sp>
      <p:sp>
        <p:nvSpPr>
          <p:cNvPr id="23" name="Slide Number Placeholder 22"/>
          <p:cNvSpPr>
            <a:spLocks noGrp="1"/>
          </p:cNvSpPr>
          <p:nvPr>
            <p:ph type="sldNum" sz="quarter" idx="11"/>
          </p:nvPr>
        </p:nvSpPr>
        <p:spPr/>
        <p:txBody>
          <a:bodyPr/>
          <a:lstStyle/>
          <a:p>
            <a:fld id="{35C58FF7-C24A-47B9-A209-D0C5392131D3}"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16"/>
          <p:cNvSpPr>
            <a:spLocks noGrp="1"/>
          </p:cNvSpPr>
          <p:nvPr>
            <p:ph type="dt" sz="half" idx="10"/>
          </p:nvPr>
        </p:nvSpPr>
        <p:spPr/>
        <p:txBody>
          <a:bodyPr/>
          <a:lstStyle/>
          <a:p>
            <a:fld id="{8ACF12D7-2F45-4D35-A234-89981E516B7B}" type="datetimeFigureOut">
              <a:rPr lang="en-US" smtClean="0"/>
              <a:t>7/6/2014</a:t>
            </a:fld>
            <a:endParaRPr lang="en-US"/>
          </a:p>
        </p:txBody>
      </p:sp>
      <p:sp>
        <p:nvSpPr>
          <p:cNvPr id="18" name="Slide Number Placeholder 17"/>
          <p:cNvSpPr>
            <a:spLocks noGrp="1"/>
          </p:cNvSpPr>
          <p:nvPr>
            <p:ph type="sldNum" sz="quarter" idx="11"/>
          </p:nvPr>
        </p:nvSpPr>
        <p:spPr/>
        <p:txBody>
          <a:bodyPr/>
          <a:lstStyle/>
          <a:p>
            <a:fld id="{35C58FF7-C24A-47B9-A209-D0C5392131D3}" type="slidenum">
              <a:rPr lang="en-US" smtClean="0"/>
              <a:t>‹#›</a:t>
            </a:fld>
            <a:endParaRPr lang="en-US"/>
          </a:p>
        </p:txBody>
      </p:sp>
      <p:sp>
        <p:nvSpPr>
          <p:cNvPr id="20" name="Footer Placeholder 19"/>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0" name="Picture 9" descr="9_01.jpg"/>
          <p:cNvPicPr>
            <a:picLocks noChangeAspect="1"/>
          </p:cNvPicPr>
          <p:nvPr/>
        </p:nvPicPr>
        <p:blipFill>
          <a:blip r:embed="rId2"/>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8ACF12D7-2F45-4D35-A234-89981E516B7B}" type="datetimeFigureOut">
              <a:rPr lang="en-US" smtClean="0"/>
              <a:t>7/6/2014</a:t>
            </a:fld>
            <a:endParaRPr lang="en-US"/>
          </a:p>
        </p:txBody>
      </p:sp>
      <p:sp>
        <p:nvSpPr>
          <p:cNvPr id="25" name="Slide Number Placeholder 24"/>
          <p:cNvSpPr>
            <a:spLocks noGrp="1"/>
          </p:cNvSpPr>
          <p:nvPr>
            <p:ph type="sldNum" sz="quarter" idx="11"/>
          </p:nvPr>
        </p:nvSpPr>
        <p:spPr>
          <a:xfrm>
            <a:off x="8742680" y="6610350"/>
            <a:ext cx="381000" cy="246888"/>
          </a:xfrm>
        </p:spPr>
        <p:txBody>
          <a:bodyPr/>
          <a:lstStyle/>
          <a:p>
            <a:fld id="{35C58FF7-C24A-47B9-A209-D0C5392131D3}" type="slidenum">
              <a:rPr lang="en-US" smtClean="0"/>
              <a:t>‹#›</a:t>
            </a:fld>
            <a:endParaRPr lang="en-US"/>
          </a:p>
        </p:txBody>
      </p:sp>
      <p:sp>
        <p:nvSpPr>
          <p:cNvPr id="26" name="Footer Placeholder 25"/>
          <p:cNvSpPr>
            <a:spLocks noGrp="1"/>
          </p:cNvSpPr>
          <p:nvPr>
            <p:ph type="ftr" sz="quarter" idx="12"/>
          </p:nvPr>
        </p:nvSpPr>
        <p:spPr>
          <a:xfrm>
            <a:off x="1524000" y="6610350"/>
            <a:ext cx="5562600" cy="247650"/>
          </a:xfrm>
        </p:spPr>
        <p:txBody>
          <a:bodyPr/>
          <a:lstStyle/>
          <a:p>
            <a:endParaRPr lang="en-US"/>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362456" y="0"/>
            <a:ext cx="73152"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3_01.jpg"/>
          <p:cNvPicPr>
            <a:picLocks noChangeAspect="1"/>
          </p:cNvPicPr>
          <p:nvPr/>
        </p:nvPicPr>
        <p:blipFill>
          <a:blip r:embed="rId3"/>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8ACF12D7-2F45-4D35-A234-89981E516B7B}" type="datetimeFigureOut">
              <a:rPr lang="en-US" smtClean="0"/>
              <a:t>7/6/2014</a:t>
            </a:fld>
            <a:endParaRPr lang="en-US"/>
          </a:p>
        </p:txBody>
      </p:sp>
      <p:sp>
        <p:nvSpPr>
          <p:cNvPr id="21" name="Slide Number Placeholder 20"/>
          <p:cNvSpPr>
            <a:spLocks noGrp="1"/>
          </p:cNvSpPr>
          <p:nvPr>
            <p:ph type="sldNum" sz="quarter" idx="16"/>
          </p:nvPr>
        </p:nvSpPr>
        <p:spPr/>
        <p:txBody>
          <a:bodyPr/>
          <a:lstStyle/>
          <a:p>
            <a:fld id="{35C58FF7-C24A-47B9-A209-D0C5392131D3}" type="slidenum">
              <a:rPr lang="en-US" smtClean="0"/>
              <a:t>‹#›</a:t>
            </a:fld>
            <a:endParaRPr lang="en-US"/>
          </a:p>
        </p:txBody>
      </p:sp>
      <p:sp>
        <p:nvSpPr>
          <p:cNvPr id="22" name="Footer Placeholder 21"/>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4" name="Picture 13" descr="4_01.jpg"/>
          <p:cNvPicPr>
            <a:picLocks noChangeAspect="1"/>
          </p:cNvPicPr>
          <p:nvPr/>
        </p:nvPicPr>
        <p:blipFill>
          <a:blip r:embed="rId2"/>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Date Placeholder 22"/>
          <p:cNvSpPr>
            <a:spLocks noGrp="1"/>
          </p:cNvSpPr>
          <p:nvPr>
            <p:ph type="dt" sz="half" idx="16"/>
          </p:nvPr>
        </p:nvSpPr>
        <p:spPr/>
        <p:txBody>
          <a:bodyPr/>
          <a:lstStyle/>
          <a:p>
            <a:fld id="{8ACF12D7-2F45-4D35-A234-89981E516B7B}" type="datetimeFigureOut">
              <a:rPr lang="en-US" smtClean="0"/>
              <a:t>7/6/2014</a:t>
            </a:fld>
            <a:endParaRPr lang="en-US"/>
          </a:p>
        </p:txBody>
      </p:sp>
      <p:sp>
        <p:nvSpPr>
          <p:cNvPr id="24" name="Slide Number Placeholder 23"/>
          <p:cNvSpPr>
            <a:spLocks noGrp="1"/>
          </p:cNvSpPr>
          <p:nvPr>
            <p:ph type="sldNum" sz="quarter" idx="17"/>
          </p:nvPr>
        </p:nvSpPr>
        <p:spPr/>
        <p:txBody>
          <a:bodyPr/>
          <a:lstStyle/>
          <a:p>
            <a:fld id="{35C58FF7-C24A-47B9-A209-D0C5392131D3}" type="slidenum">
              <a:rPr lang="en-US" smtClean="0"/>
              <a:t>‹#›</a:t>
            </a:fld>
            <a:endParaRPr lang="en-US"/>
          </a:p>
        </p:txBody>
      </p:sp>
      <p:sp>
        <p:nvSpPr>
          <p:cNvPr id="25" name="Footer Placeholder 24"/>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descr="2_01.jpg"/>
          <p:cNvPicPr>
            <a:picLocks noChangeAspect="1"/>
          </p:cNvPicPr>
          <p:nvPr/>
        </p:nvPicPr>
        <p:blipFill>
          <a:blip r:embed="rId2"/>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Date Placeholder 15"/>
          <p:cNvSpPr>
            <a:spLocks noGrp="1"/>
          </p:cNvSpPr>
          <p:nvPr>
            <p:ph type="dt" sz="half" idx="10"/>
          </p:nvPr>
        </p:nvSpPr>
        <p:spPr/>
        <p:txBody>
          <a:bodyPr/>
          <a:lstStyle/>
          <a:p>
            <a:fld id="{8ACF12D7-2F45-4D35-A234-89981E516B7B}" type="datetimeFigureOut">
              <a:rPr lang="en-US" smtClean="0"/>
              <a:t>7/6/2014</a:t>
            </a:fld>
            <a:endParaRPr lang="en-US"/>
          </a:p>
        </p:txBody>
      </p:sp>
      <p:sp>
        <p:nvSpPr>
          <p:cNvPr id="17" name="Slide Number Placeholder 16"/>
          <p:cNvSpPr>
            <a:spLocks noGrp="1"/>
          </p:cNvSpPr>
          <p:nvPr>
            <p:ph type="sldNum" sz="quarter" idx="11"/>
          </p:nvPr>
        </p:nvSpPr>
        <p:spPr/>
        <p:txBody>
          <a:bodyPr/>
          <a:lstStyle/>
          <a:p>
            <a:fld id="{35C58FF7-C24A-47B9-A209-D0C5392131D3}"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Date Placeholder 12"/>
          <p:cNvSpPr>
            <a:spLocks noGrp="1"/>
          </p:cNvSpPr>
          <p:nvPr>
            <p:ph type="dt" sz="half" idx="10"/>
          </p:nvPr>
        </p:nvSpPr>
        <p:spPr/>
        <p:txBody>
          <a:bodyPr/>
          <a:lstStyle/>
          <a:p>
            <a:fld id="{8ACF12D7-2F45-4D35-A234-89981E516B7B}" type="datetimeFigureOut">
              <a:rPr lang="en-US" smtClean="0"/>
              <a:t>7/6/2014</a:t>
            </a:fld>
            <a:endParaRPr lang="en-US"/>
          </a:p>
        </p:txBody>
      </p:sp>
      <p:sp>
        <p:nvSpPr>
          <p:cNvPr id="14" name="Slide Number Placeholder 13"/>
          <p:cNvSpPr>
            <a:spLocks noGrp="1"/>
          </p:cNvSpPr>
          <p:nvPr>
            <p:ph type="sldNum" sz="quarter" idx="11"/>
          </p:nvPr>
        </p:nvSpPr>
        <p:spPr/>
        <p:txBody>
          <a:bodyPr/>
          <a:lstStyle/>
          <a:p>
            <a:fld id="{35C58FF7-C24A-47B9-A209-D0C5392131D3}" type="slidenum">
              <a:rPr lang="en-US" smtClean="0"/>
              <a:t>‹#›</a:t>
            </a:fld>
            <a:endParaRPr lang="en-US"/>
          </a:p>
        </p:txBody>
      </p:sp>
      <p:sp>
        <p:nvSpPr>
          <p:cNvPr id="22" name="Footer Placeholder 21"/>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p>
        </p:txBody>
      </p:sp>
      <p:sp>
        <p:nvSpPr>
          <p:cNvPr id="15" name="Content Placeholder 14"/>
          <p:cNvSpPr>
            <a:spLocks noGrp="1"/>
          </p:cNvSpPr>
          <p:nvPr>
            <p:ph sz="quarter" idx="14"/>
          </p:nvPr>
        </p:nvSpPr>
        <p:spPr>
          <a:xfrm>
            <a:off x="4419600" y="1524000"/>
            <a:ext cx="4267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8ACF12D7-2F45-4D35-A234-89981E516B7B}" type="datetimeFigureOut">
              <a:rPr lang="en-US" smtClean="0"/>
              <a:t>7/6/2014</a:t>
            </a:fld>
            <a:endParaRPr lang="en-US"/>
          </a:p>
        </p:txBody>
      </p:sp>
      <p:sp>
        <p:nvSpPr>
          <p:cNvPr id="21" name="Slide Number Placeholder 20"/>
          <p:cNvSpPr>
            <a:spLocks noGrp="1"/>
          </p:cNvSpPr>
          <p:nvPr>
            <p:ph type="sldNum" sz="quarter" idx="16"/>
          </p:nvPr>
        </p:nvSpPr>
        <p:spPr/>
        <p:txBody>
          <a:bodyPr/>
          <a:lstStyle/>
          <a:p>
            <a:fld id="{35C58FF7-C24A-47B9-A209-D0C5392131D3}" type="slidenum">
              <a:rPr lang="en-US" smtClean="0"/>
              <a:t>‹#›</a:t>
            </a:fld>
            <a:endParaRPr lang="en-US"/>
          </a:p>
        </p:txBody>
      </p:sp>
      <p:sp>
        <p:nvSpPr>
          <p:cNvPr id="22" name="Footer Placeholder 21"/>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n-US" smtClean="0"/>
              <a:t>Click to edit Master title style</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CF12D7-2F45-4D35-A234-89981E516B7B}" type="datetimeFigureOut">
              <a:rPr lang="en-US" smtClean="0"/>
              <a:t>7/6/2014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C58FF7-C24A-47B9-A209-D0C5392131D3}" type="slidenum">
              <a:rPr lang="en-US" smtClean="0"/>
              <a:t>‹#›</a:t>
            </a:fld>
            <a:endParaRPr lang="en-US"/>
          </a:p>
        </p:txBody>
      </p:sp>
      <p:pic>
        <p:nvPicPr>
          <p:cNvPr id="8" name="Picture 7" descr="4_01.jpg"/>
          <p:cNvPicPr>
            <a:picLocks noChangeAspect="1"/>
          </p:cNvPicPr>
          <p:nvPr/>
        </p:nvPicPr>
        <p:blipFill>
          <a:blip r:embed="rId2"/>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fld id="{8ACF12D7-2F45-4D35-A234-89981E516B7B}" type="datetimeFigureOut">
              <a:rPr lang="en-US" smtClean="0"/>
              <a:t>7/6/2014</a:t>
            </a:fld>
            <a:endParaRPr lang="en-US"/>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endParaRPr lang="en-US"/>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fld id="{35C58FF7-C24A-47B9-A209-D0C5392131D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Environmental Impact Presentation</a:t>
            </a:r>
            <a:endParaRPr lang="en-US" dirty="0"/>
          </a:p>
        </p:txBody>
      </p:sp>
      <p:sp>
        <p:nvSpPr>
          <p:cNvPr id="3" name="Subtitle 2"/>
          <p:cNvSpPr>
            <a:spLocks noGrp="1"/>
          </p:cNvSpPr>
          <p:nvPr>
            <p:ph type="subTitle" idx="1"/>
          </p:nvPr>
        </p:nvSpPr>
        <p:spPr>
          <a:xfrm>
            <a:off x="1432560" y="2514600"/>
            <a:ext cx="6263640" cy="1600200"/>
          </a:xfrm>
        </p:spPr>
        <p:txBody>
          <a:bodyPr>
            <a:normAutofit/>
          </a:bodyPr>
          <a:lstStyle/>
          <a:p>
            <a:pPr algn="ctr"/>
            <a:r>
              <a:rPr lang="en-US" smtClean="0"/>
              <a:t>HCS/446</a:t>
            </a:r>
            <a:endParaRPr lang="en-US" dirty="0" smtClean="0"/>
          </a:p>
        </p:txBody>
      </p:sp>
    </p:spTree>
    <p:extLst>
      <p:ext uri="{BB962C8B-B14F-4D97-AF65-F5344CB8AC3E}">
        <p14:creationId xmlns:p14="http://schemas.microsoft.com/office/powerpoint/2010/main" val="1412336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Elements of Success</a:t>
            </a:r>
            <a:endParaRPr lang="en-US" dirty="0"/>
          </a:p>
        </p:txBody>
      </p:sp>
      <p:sp>
        <p:nvSpPr>
          <p:cNvPr id="4" name="Content Placeholder 3"/>
          <p:cNvSpPr>
            <a:spLocks noGrp="1"/>
          </p:cNvSpPr>
          <p:nvPr>
            <p:ph sz="quarter" idx="13"/>
          </p:nvPr>
        </p:nvSpPr>
        <p:spPr/>
        <p:txBody>
          <a:bodyPr>
            <a:normAutofit/>
          </a:bodyPr>
          <a:lstStyle/>
          <a:p>
            <a:r>
              <a:rPr lang="en-US" b="1" dirty="0"/>
              <a:t>Zoning and operations</a:t>
            </a:r>
            <a:r>
              <a:rPr lang="en-US" dirty="0"/>
              <a:t> </a:t>
            </a:r>
          </a:p>
          <a:p>
            <a:r>
              <a:rPr lang="en-US" b="1" dirty="0"/>
              <a:t>Orientation and circulation</a:t>
            </a:r>
            <a:r>
              <a:rPr lang="en-US" dirty="0"/>
              <a:t> </a:t>
            </a:r>
          </a:p>
          <a:p>
            <a:r>
              <a:rPr lang="en-US" b="1" dirty="0"/>
              <a:t>Growth and adaptability</a:t>
            </a:r>
            <a:r>
              <a:rPr lang="en-US" dirty="0"/>
              <a:t> </a:t>
            </a:r>
          </a:p>
          <a:p>
            <a:r>
              <a:rPr lang="en-US" b="1" dirty="0"/>
              <a:t>Patient and family focused</a:t>
            </a:r>
            <a:r>
              <a:rPr lang="en-US" dirty="0"/>
              <a:t> </a:t>
            </a:r>
          </a:p>
          <a:p>
            <a:r>
              <a:rPr lang="en-US" b="1" dirty="0"/>
              <a:t>Sustainability</a:t>
            </a:r>
            <a:r>
              <a:rPr lang="en-US" dirty="0"/>
              <a:t> </a:t>
            </a:r>
          </a:p>
          <a:p>
            <a:r>
              <a:rPr lang="en-US" b="1" dirty="0"/>
              <a:t>Market share</a:t>
            </a:r>
            <a:r>
              <a:rPr lang="en-US" dirty="0"/>
              <a:t> </a:t>
            </a:r>
          </a:p>
          <a:p>
            <a:r>
              <a:rPr lang="en-US" b="1" dirty="0"/>
              <a:t>Cost</a:t>
            </a:r>
            <a:endParaRPr lang="en-US" dirty="0"/>
          </a:p>
          <a:p>
            <a:pPr marL="0" indent="0">
              <a:buNone/>
            </a:pPr>
            <a:endParaRPr lang="en-US" dirty="0"/>
          </a:p>
        </p:txBody>
      </p:sp>
      <p:sp>
        <p:nvSpPr>
          <p:cNvPr id="5" name="Content Placeholder 4"/>
          <p:cNvSpPr>
            <a:spLocks noGrp="1"/>
          </p:cNvSpPr>
          <p:nvPr>
            <p:ph sz="quarter" idx="14"/>
          </p:nvPr>
        </p:nvSpPr>
        <p:spPr/>
        <p:txBody>
          <a:bodyPr/>
          <a:lstStyle/>
          <a:p>
            <a:endParaRPr lang="en-US"/>
          </a:p>
        </p:txBody>
      </p:sp>
    </p:spTree>
    <p:extLst>
      <p:ext uri="{BB962C8B-B14F-4D97-AF65-F5344CB8AC3E}">
        <p14:creationId xmlns:p14="http://schemas.microsoft.com/office/powerpoint/2010/main" val="16214000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Stockholders involvement in Development – Tamera </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265419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Tamera Slide 2</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42075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 Silvanus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732864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1600" dirty="0"/>
              <a:t>Mead, W. (2010). </a:t>
            </a:r>
            <a:r>
              <a:rPr lang="en-US" sz="1600" i="1" dirty="0"/>
              <a:t>Renovate or replace?</a:t>
            </a:r>
            <a:r>
              <a:rPr lang="en-US" sz="1600" dirty="0"/>
              <a:t>. Retrieved from http://www.hfmmagazine.com/display/HFM-news-article.dhtml?dcrPath=/templatedata/HF_Common/NewsArticle/data/HFM/Magazine/2010/Aug/1008HFM_FEA_planning</a:t>
            </a:r>
          </a:p>
        </p:txBody>
      </p:sp>
    </p:spTree>
    <p:extLst>
      <p:ext uri="{BB962C8B-B14F-4D97-AF65-F5344CB8AC3E}">
        <p14:creationId xmlns:p14="http://schemas.microsoft.com/office/powerpoint/2010/main" val="1433139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 Silvanus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11359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 of Disaster Management - Kayla</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52215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Examine Local, State, and Federal - Rose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950900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Rose Slide 2</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03013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Is There a CON, Explain Program - Kayla</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41540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Issues to Consider in Meeting Building Code - Vicky </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23420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Vicky Slide 2</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01859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Advance Plans of New Plan or Renovation</a:t>
            </a:r>
            <a:endParaRPr lang="en-US" dirty="0"/>
          </a:p>
        </p:txBody>
      </p:sp>
      <p:sp>
        <p:nvSpPr>
          <p:cNvPr id="4" name="Content Placeholder 3"/>
          <p:cNvSpPr>
            <a:spLocks noGrp="1"/>
          </p:cNvSpPr>
          <p:nvPr>
            <p:ph sz="quarter" idx="13"/>
          </p:nvPr>
        </p:nvSpPr>
        <p:spPr/>
        <p:txBody>
          <a:bodyPr>
            <a:normAutofit lnSpcReduction="10000"/>
          </a:bodyPr>
          <a:lstStyle/>
          <a:p>
            <a:r>
              <a:rPr lang="en-US" dirty="0" smtClean="0"/>
              <a:t>•Accurately quantify the real clinical needs; </a:t>
            </a:r>
          </a:p>
          <a:p>
            <a:r>
              <a:rPr lang="en-US" dirty="0" smtClean="0"/>
              <a:t>Identify a diversity of sustainable planning options; </a:t>
            </a:r>
          </a:p>
          <a:p>
            <a:r>
              <a:rPr lang="en-US" dirty="0" smtClean="0"/>
              <a:t>Accurately price the hard, soft and hidden costs of the options; </a:t>
            </a:r>
          </a:p>
          <a:p>
            <a:r>
              <a:rPr lang="en-US" dirty="0" smtClean="0"/>
              <a:t>Analyze the trade-offs of cost, </a:t>
            </a:r>
          </a:p>
          <a:p>
            <a:r>
              <a:rPr lang="en-US" dirty="0" smtClean="0"/>
              <a:t>Disruption, image and the value of "new"; </a:t>
            </a:r>
          </a:p>
          <a:p>
            <a:r>
              <a:rPr lang="en-US" dirty="0" smtClean="0"/>
              <a:t>Calculate a tangible return on investment</a:t>
            </a:r>
          </a:p>
          <a:p>
            <a:pPr marL="0" indent="0">
              <a:buNone/>
            </a:pPr>
            <a:endParaRPr lang="en-US" dirty="0"/>
          </a:p>
        </p:txBody>
      </p:sp>
      <p:sp>
        <p:nvSpPr>
          <p:cNvPr id="5" name="Content Placeholder 4"/>
          <p:cNvSpPr>
            <a:spLocks noGrp="1"/>
          </p:cNvSpPr>
          <p:nvPr>
            <p:ph sz="quarter" idx="14"/>
          </p:nvPr>
        </p:nvSpPr>
        <p:spPr/>
        <p:txBody>
          <a:bodyPr/>
          <a:lstStyle/>
          <a:p>
            <a:endParaRPr lang="en-US"/>
          </a:p>
        </p:txBody>
      </p:sp>
    </p:spTree>
    <p:extLst>
      <p:ext uri="{BB962C8B-B14F-4D97-AF65-F5344CB8AC3E}">
        <p14:creationId xmlns:p14="http://schemas.microsoft.com/office/powerpoint/2010/main" val="2104304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Macro</Template>
  <TotalTime>74</TotalTime>
  <Words>431</Words>
  <Application>Microsoft Office PowerPoint</Application>
  <PresentationFormat>On-screen Show (4:3)</PresentationFormat>
  <Paragraphs>33</Paragraphs>
  <Slides>14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Calibri</vt:lpstr>
      <vt:lpstr>Wingdings</vt:lpstr>
      <vt:lpstr>Macro</vt:lpstr>
      <vt:lpstr>Environmental Impact Presentation</vt:lpstr>
      <vt:lpstr>Introduction – Silvanus</vt:lpstr>
      <vt:lpstr>Overview of Disaster Management - Kayla</vt:lpstr>
      <vt:lpstr>Examine Local, State, and Federal - Rose</vt:lpstr>
      <vt:lpstr>Rose Slide 2</vt:lpstr>
      <vt:lpstr>Is There a CON, Explain Program - Kayla</vt:lpstr>
      <vt:lpstr>What Issues to Consider in Meeting Building Code - Vicky </vt:lpstr>
      <vt:lpstr>Vicky Slide 2</vt:lpstr>
      <vt:lpstr>Advance Plans of New Plan or Renovation</vt:lpstr>
      <vt:lpstr>Elements of Success</vt:lpstr>
      <vt:lpstr>Stockholders involvement in Development – Tamera </vt:lpstr>
      <vt:lpstr>Tamera Slide 2</vt:lpstr>
      <vt:lpstr>Conclusion - Silvanus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Impact Presentation</dc:title>
  <dc:creator>lilsilvi</dc:creator>
  <cp:lastModifiedBy>Kayla</cp:lastModifiedBy>
  <cp:revision>7</cp:revision>
  <dcterms:created xsi:type="dcterms:W3CDTF">2014-04-28T03:28:06Z</dcterms:created>
  <dcterms:modified xsi:type="dcterms:W3CDTF">2014-07-06T18:13:42Z</dcterms:modified>
</cp:coreProperties>
</file>